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8" r:id="rId4"/>
    <p:sldId id="1016" r:id="rId5"/>
    <p:sldId id="1017" r:id="rId6"/>
    <p:sldId id="1019" r:id="rId7"/>
    <p:sldId id="1021" r:id="rId8"/>
    <p:sldId id="1022" r:id="rId9"/>
    <p:sldId id="1025" r:id="rId10"/>
    <p:sldId id="102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二、将上题中的动词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填入相应的房子里。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FS156.tif" descr="id:2147496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366" y="1700808"/>
            <a:ext cx="3250487" cy="2392839"/>
          </a:xfrm>
          <a:prstGeom prst="rect">
            <a:avLst/>
          </a:prstGeom>
        </p:spPr>
      </p:pic>
      <p:pic>
        <p:nvPicPr>
          <p:cNvPr id="5" name="FS156.tif" descr="id:2147496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58922" y="1700808"/>
            <a:ext cx="3250487" cy="2392839"/>
          </a:xfrm>
          <a:prstGeom prst="rect">
            <a:avLst/>
          </a:prstGeom>
        </p:spPr>
      </p:pic>
      <p:pic>
        <p:nvPicPr>
          <p:cNvPr id="6" name="FS156.tif" descr="id:2147496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700807"/>
            <a:ext cx="3250487" cy="23928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47802" y="2078266"/>
            <a:ext cx="2226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6B64"/>
                </a:solidFill>
              </a:rPr>
              <a:t>1</a:t>
            </a:r>
            <a:r>
              <a:rPr lang="en-US" altLang="zh-CN" b="0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直接加</a:t>
            </a:r>
            <a:r>
              <a:rPr lang="en-US" altLang="zh-CN" b="0" dirty="0">
                <a:solidFill>
                  <a:srgbClr val="000000"/>
                </a:solidFill>
              </a:rPr>
              <a:t>-</a:t>
            </a:r>
            <a:r>
              <a:rPr lang="en-US" altLang="zh-CN" b="0" dirty="0" err="1">
                <a:solidFill>
                  <a:srgbClr val="000000"/>
                </a:solidFill>
              </a:rPr>
              <a:t>ing</a:t>
            </a:r>
            <a:endParaRPr lang="zh-CN" altLang="en-US" b="0" dirty="0"/>
          </a:p>
        </p:txBody>
      </p:sp>
      <p:sp>
        <p:nvSpPr>
          <p:cNvPr id="10" name="矩形 9"/>
          <p:cNvSpPr/>
          <p:nvPr/>
        </p:nvSpPr>
        <p:spPr>
          <a:xfrm>
            <a:off x="5161438" y="2060848"/>
            <a:ext cx="2024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36B64"/>
                </a:solidFill>
              </a:rPr>
              <a:t>2</a:t>
            </a:r>
            <a:r>
              <a:rPr lang="en-US" altLang="zh-CN" b="0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去</a:t>
            </a:r>
            <a:r>
              <a:rPr lang="en-US" altLang="zh-CN" b="0" dirty="0">
                <a:solidFill>
                  <a:srgbClr val="000000"/>
                </a:solidFill>
              </a:rPr>
              <a:t>e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加</a:t>
            </a:r>
            <a:r>
              <a:rPr lang="en-US" altLang="zh-CN" b="0" dirty="0">
                <a:solidFill>
                  <a:srgbClr val="000000"/>
                </a:solidFill>
              </a:rPr>
              <a:t>-</a:t>
            </a:r>
            <a:r>
              <a:rPr lang="en-US" altLang="zh-CN" b="0" dirty="0" err="1">
                <a:solidFill>
                  <a:srgbClr val="000000"/>
                </a:solidFill>
              </a:rPr>
              <a:t>ing</a:t>
            </a:r>
            <a:endParaRPr lang="zh-CN" altLang="en-US" b="0" dirty="0"/>
          </a:p>
        </p:txBody>
      </p:sp>
      <p:sp>
        <p:nvSpPr>
          <p:cNvPr id="12" name="矩形 11"/>
          <p:cNvSpPr/>
          <p:nvPr/>
        </p:nvSpPr>
        <p:spPr>
          <a:xfrm>
            <a:off x="9035003" y="2122401"/>
            <a:ext cx="23887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solidFill>
                  <a:srgbClr val="F36B64"/>
                </a:solidFill>
              </a:rPr>
              <a:t>3</a:t>
            </a:r>
            <a:r>
              <a:rPr lang="en-US" altLang="zh-CN" sz="2600" b="0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双写再加</a:t>
            </a:r>
            <a:r>
              <a:rPr lang="en-US" altLang="zh-CN" sz="2600" b="0" dirty="0">
                <a:solidFill>
                  <a:srgbClr val="000000"/>
                </a:solidFill>
              </a:rPr>
              <a:t>-</a:t>
            </a:r>
            <a:r>
              <a:rPr lang="en-US" altLang="zh-CN" sz="2600" b="0" dirty="0" err="1">
                <a:solidFill>
                  <a:srgbClr val="000000"/>
                </a:solidFill>
              </a:rPr>
              <a:t>ing</a:t>
            </a:r>
            <a:endParaRPr lang="zh-CN" altLang="en-US" sz="2600" b="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20069"/>
            <a:ext cx="321407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drawing, reading, cooking, jumping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4655046" y="2983817"/>
            <a:ext cx="2880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skating, dancing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587091" y="3003431"/>
            <a:ext cx="3180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running, swimming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02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40.tif" descr="id:21474967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2420888"/>
            <a:ext cx="2994922" cy="24648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02918" y="2345329"/>
            <a:ext cx="834378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你能说出不同的体育运动项目吗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你喜欢什么运动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3159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8Q.eps" descr="id:214749675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493493"/>
            <a:ext cx="7200291" cy="26387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3"/>
            <a:ext cx="11498775" cy="25922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接名词或代词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用于表达喜欢某人或某物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用于表达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经常性或习惯性地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强调一种习惯性、长期性的爱好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偶尔或具体地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侧重于某次具体的行为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圈1.eps" descr="id:21474936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204" y="953165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圈2.eps" descr="id:214749364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5406" y="961874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25圈3.eps" descr="id:2147496776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5483" y="2242666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24" y="4869160"/>
            <a:ext cx="11511077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根据情境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询问他人最喜欢的学科，你可以问：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介绍你喜欢的学科，你可以说：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询问他人喜欢的运动，你可以问：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介绍你喜欢的运动，你可以说：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 do you like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 do you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playing basketball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955479" y="22768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9176" y="29451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6426" y="3527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0122" y="41961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构成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47.tif" descr="id:214749682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654" y="2492896"/>
            <a:ext cx="2331085" cy="2428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926854" y="2345329"/>
            <a:ext cx="8919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doing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他们正在做什么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 do Jack and his friend both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杰克和他的朋友都喜欢什么运动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53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44557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3Q.eps" descr="id:214749685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597" y="1556792"/>
            <a:ext cx="11044807" cy="37717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4380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19294"/>
            <a:ext cx="11498775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情况下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在动词后面直接加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辅音字母加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去掉字母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重读闭音节结尾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且末尾只有一个辅音字母的动词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先双写这个辅音字母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圈1.eps" descr="id:21474936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204" y="944456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圈2.eps" descr="id:214749364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992" y="2222282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25圈3.eps" descr="id:2147496874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272" y="3524057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25圈4.eps" descr="id:2147496881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467" y="4810592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8057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38087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正在介绍自己的爱好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587750" algn="l"/>
                <a:tab pos="7175500" algn="l"/>
                <a:tab pos="747077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49.tif" descr="id:214749689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343" y="2735047"/>
            <a:ext cx="569166" cy="8446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150.tif" descr="id:214749690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3112" y="2708920"/>
            <a:ext cx="1102002" cy="84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151.tif" descr="id:214749690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339" y="2708920"/>
            <a:ext cx="1235211" cy="84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153.tif" descr="id:2147496916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786" y="3620437"/>
            <a:ext cx="999068" cy="8446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154.tif" descr="id:2147496923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4591" y="3618572"/>
            <a:ext cx="838612" cy="8446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155.tif" descr="id:2147496930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414" y="3723627"/>
            <a:ext cx="1368152" cy="7134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FS06.tif" descr="id:2147496937;FounderCES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512" y="4528549"/>
            <a:ext cx="1126222" cy="8446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FS07.tif" descr="id:2147496944;FounderCES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022" y="4509120"/>
            <a:ext cx="641825" cy="8446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2205040" y="2816724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running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07098" y="2813244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drawing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050741" y="2816724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cooking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505494" y="3707979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skating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97288" y="3706871"/>
            <a:ext cx="1354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reading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983638" y="3698926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swimming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522272" y="4581128"/>
            <a:ext cx="1484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jumping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772378" y="4581128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dancing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15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373</Words>
  <Application>Microsoft Office PowerPoint</Application>
  <PresentationFormat>自定义</PresentationFormat>
  <Paragraphs>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2025-06-24T01:58:33Z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